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99" r:id="rId5"/>
    <p:sldId id="260" r:id="rId6"/>
    <p:sldId id="270" r:id="rId7"/>
    <p:sldId id="271" r:id="rId8"/>
    <p:sldId id="272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2" r:id="rId19"/>
    <p:sldId id="285" r:id="rId20"/>
    <p:sldId id="287" r:id="rId21"/>
    <p:sldId id="288" r:id="rId22"/>
    <p:sldId id="289" r:id="rId23"/>
    <p:sldId id="290" r:id="rId24"/>
    <p:sldId id="293" r:id="rId25"/>
    <p:sldId id="294" r:id="rId26"/>
    <p:sldId id="295" r:id="rId27"/>
    <p:sldId id="296" r:id="rId28"/>
    <p:sldId id="297" r:id="rId29"/>
    <p:sldId id="264" r:id="rId30"/>
    <p:sldId id="267" r:id="rId31"/>
    <p:sldId id="268" r:id="rId32"/>
    <p:sldId id="269" r:id="rId33"/>
    <p:sldId id="273" r:id="rId34"/>
    <p:sldId id="274" r:id="rId35"/>
    <p:sldId id="265" r:id="rId36"/>
    <p:sldId id="309" r:id="rId37"/>
    <p:sldId id="310" r:id="rId38"/>
    <p:sldId id="311" r:id="rId39"/>
    <p:sldId id="312" r:id="rId40"/>
    <p:sldId id="266" r:id="rId41"/>
    <p:sldId id="298" r:id="rId42"/>
    <p:sldId id="291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94CC-8DBE-4528-A97A-D9F708CFECE7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1052-608A-4FFC-9BB2-A6DC96841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56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0FB8FB4-3153-4672-94A2-5FCBEF74579E}" type="datetime1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6248400" cy="3968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Company Confidential</a:t>
            </a:r>
          </a:p>
          <a:p>
            <a:r>
              <a:rPr lang="en-US" dirty="0" smtClean="0"/>
              <a:t>GE Oil and Gas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447800" cy="3968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3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E2AEE25-EA84-4739-BEDC-49C1447D2411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1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74638"/>
            <a:ext cx="487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4FD3FE8-F1DF-4A97-BB83-5C14FC2B26B6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Company Confidential GE Oil and Gas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28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16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D0D250E-A0F0-4D30-9C12-CEF7D76439D2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01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FC7D9-B70F-4E9F-87E1-3E689C88C0BC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5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6234889-1EE5-4158-B64D-E2BD05F5F549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57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524000"/>
            <a:ext cx="347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133600"/>
            <a:ext cx="347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47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33600"/>
            <a:ext cx="347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4478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9E5F2F3-3A2C-43D4-930E-E383C9968E94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53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95AA935-4EDC-43F9-9B3C-13F6E102E4BA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97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B980F82-DF0C-42BC-BC52-878A507E023B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97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73050"/>
            <a:ext cx="426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5C6248E-2844-4A7C-8115-DD5209E8C900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42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C279ABC-6E1A-49F5-A9D9-EB7765FFF0E3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smtClean="0"/>
          </a:p>
          <a:p>
            <a:r>
              <a:rPr lang="en-US" smtClean="0"/>
              <a:t>Company Confidential</a:t>
            </a:r>
          </a:p>
          <a:p>
            <a:r>
              <a:rPr lang="en-US" smtClean="0"/>
              <a:t>GE Oil and Gas</a:t>
            </a:r>
          </a:p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34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24600"/>
            <a:ext cx="1447800" cy="39687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3BEBEF-B0CB-4A42-8F91-63B452345404}" type="datetime1">
              <a:rPr lang="en-US" smtClean="0"/>
              <a:pPr/>
              <a:t>4/12/2012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24600"/>
            <a:ext cx="6245352" cy="39687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 Company Confidential GE Oil and Gas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24600"/>
            <a:ext cx="1524000" cy="39687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DED848-BB87-4C54-9D92-E5E39089A5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Mobile Phone Application For Compressor Performance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85800" y="18288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Dustin McRae</a:t>
            </a:r>
            <a:r>
              <a:rPr lang="en-US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Jordan Berke</a:t>
            </a:r>
            <a:r>
              <a:rPr lang="en-US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Khristofer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Thomas</a:t>
            </a:r>
            <a:r>
              <a:rPr lang="en-US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Luis Bonilla</a:t>
            </a:r>
            <a:r>
              <a:rPr lang="en-US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Trevor Hubbard</a:t>
            </a:r>
            <a:r>
              <a:rPr lang="en-US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Department of Mechanical Engineering</a:t>
            </a:r>
          </a:p>
          <a:p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Department of Electrical and Computer Engineering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9024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8194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itchFamily="34" charset="0"/>
                <a:cs typeface="Arial" pitchFamily="34" charset="0"/>
              </a:rPr>
              <a:t>Project Sponsor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Russell Wilburn,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Industry Advisor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General Electric Oil &amp; Gas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0B31-F1EF-4E85-9981-8575AD98391E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602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162800" cy="1143000"/>
          </a:xfrm>
        </p:spPr>
        <p:txBody>
          <a:bodyPr/>
          <a:lstStyle/>
          <a:p>
            <a:r>
              <a:rPr lang="en-US" dirty="0" smtClean="0"/>
              <a:t>System Level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10</a:t>
            </a:fld>
            <a:endParaRPr lang="en-US" sz="1400" dirty="0"/>
          </a:p>
        </p:txBody>
      </p:sp>
      <p:pic>
        <p:nvPicPr>
          <p:cNvPr id="1026" name="Picture 2" descr="D:\CollegeWork\SR Design\systemle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51054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162800" cy="1143000"/>
          </a:xfrm>
        </p:spPr>
        <p:txBody>
          <a:bodyPr/>
          <a:lstStyle/>
          <a:p>
            <a:r>
              <a:rPr lang="en-US" sz="3600" dirty="0" smtClean="0"/>
              <a:t>Signal Generation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11</a:t>
            </a:fld>
            <a:endParaRPr lang="en-US" sz="1400" dirty="0"/>
          </a:p>
        </p:txBody>
      </p:sp>
      <p:pic>
        <p:nvPicPr>
          <p:cNvPr id="2050" name="Picture 2" descr="D:\CollegeWork\SR Design\ScopeShots\From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026150" cy="4210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43200" y="5257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Signal sent from Fuji </a:t>
            </a:r>
            <a:r>
              <a:rPr lang="en-US" dirty="0" err="1" smtClean="0"/>
              <a:t>Portaflow</a:t>
            </a:r>
            <a:r>
              <a:rPr lang="en-US" dirty="0" smtClean="0"/>
              <a:t> X data acquisition unit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 be reproduced on our custom unit</a:t>
            </a:r>
            <a:endParaRPr lang="en-US" dirty="0"/>
          </a:p>
        </p:txBody>
      </p:sp>
      <p:pic>
        <p:nvPicPr>
          <p:cNvPr id="9" name="Picture 2" descr="D:\CollegeWork\SR Design\systemle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7848600" y="381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162800" cy="1143000"/>
          </a:xfrm>
        </p:spPr>
        <p:txBody>
          <a:bodyPr/>
          <a:lstStyle/>
          <a:p>
            <a:r>
              <a:rPr lang="en-US" sz="3600" dirty="0" smtClean="0"/>
              <a:t>Signal Generation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724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TS555 generates 2 MHz square wave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Output from pin 3 is amplified to 50V by NMOS inverter amplifier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3649980" cy="291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people.cs.umass.edu/~weems/CmpSci635A/Lecture2/image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2661088" cy="234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62600" y="160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NMOS Inverter Amplifier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555 Oscillator</a:t>
            </a:r>
            <a:endParaRPr lang="en-US" dirty="0"/>
          </a:p>
        </p:txBody>
      </p:sp>
      <p:pic>
        <p:nvPicPr>
          <p:cNvPr id="14" name="Picture 2" descr="D:\CollegeWork\SR Design\systemle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7848600" y="381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28600"/>
            <a:ext cx="7162800" cy="1143000"/>
          </a:xfrm>
        </p:spPr>
        <p:txBody>
          <a:bodyPr/>
          <a:lstStyle/>
          <a:p>
            <a:r>
              <a:rPr lang="en-US" sz="3600" dirty="0" smtClean="0"/>
              <a:t>Signal Detection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13</a:t>
            </a:fld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5935980" cy="19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3276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Pass Filter For 1.5Mhz-2.5Mhz</a:t>
            </a:r>
            <a:endParaRPr lang="en-US" dirty="0"/>
          </a:p>
        </p:txBody>
      </p:sp>
      <p:pic>
        <p:nvPicPr>
          <p:cNvPr id="16" name="Picture 15" descr="D:\CollegeWork\SR Design\downstrea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38200"/>
            <a:ext cx="4572000" cy="223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5867400" y="2286000"/>
            <a:ext cx="609600" cy="5334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4200" y="2286000"/>
            <a:ext cx="1981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Signal circled that needs to be detected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1"/>
            <a:endCxn id="17" idx="6"/>
          </p:cNvCxnSpPr>
          <p:nvPr/>
        </p:nvCxnSpPr>
        <p:spPr>
          <a:xfrm flipH="1" flipV="1">
            <a:off x="6477000" y="2552700"/>
            <a:ext cx="457200" cy="19496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D:\CollegeWork\SR Design\systemle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8305800" y="381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28600"/>
            <a:ext cx="7162800" cy="1143000"/>
          </a:xfrm>
        </p:spPr>
        <p:txBody>
          <a:bodyPr/>
          <a:lstStyle/>
          <a:p>
            <a:r>
              <a:rPr lang="en-US" sz="3600" dirty="0" smtClean="0"/>
              <a:t>Signal Detection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14</a:t>
            </a:fld>
            <a:endParaRPr lang="en-US" sz="1400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2648585" cy="21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2402681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362200" y="1219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 Amplifier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62600" y="35814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7 ns Propagation Delay at 5V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Single Supply Operation: 3V to 10V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0" y="3733800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+mj-lt"/>
                <a:cs typeface="Arial" pitchFamily="34" charset="0"/>
              </a:rPr>
              <a:t>Wide Bandwidth: 38MHz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1200" y="4572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Simple non-inverting amplifier configuration used for op amp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Comparator will be used to set off interrupt on microprocessor</a:t>
            </a:r>
            <a:endParaRPr lang="en-US" dirty="0"/>
          </a:p>
        </p:txBody>
      </p:sp>
      <p:pic>
        <p:nvPicPr>
          <p:cNvPr id="28" name="Picture 2" descr="D:\CollegeWork\SR Design\systemle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8305800" y="6096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248400" cy="1143000"/>
          </a:xfrm>
        </p:spPr>
        <p:txBody>
          <a:bodyPr/>
          <a:lstStyle/>
          <a:p>
            <a:r>
              <a:rPr lang="en-US" sz="3600" dirty="0" smtClean="0"/>
              <a:t>Data Acquisition Unit’s Processor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15</a:t>
            </a:fld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0" y="434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TS-7800 Single Board PC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0400" y="480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500 MHz ARM9 CPU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12,000 LUT programmable FPGA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Runs Kernel 2.6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Debian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by default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CollegeWork\SR Design\systemle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7772400" y="8382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28600"/>
            <a:ext cx="7162800" cy="1143000"/>
          </a:xfrm>
        </p:spPr>
        <p:txBody>
          <a:bodyPr/>
          <a:lstStyle/>
          <a:p>
            <a:r>
              <a:rPr lang="en-US" sz="3600" dirty="0" smtClean="0"/>
              <a:t>Kernel Module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0" y="685800"/>
            <a:ext cx="4114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1600" dirty="0" smtClean="0"/>
              <a:t> Set Pins for ISA and Correct Data Direction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/>
              <a:t>  Set IRQs  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/>
              <a:t> Create &amp; Run Thread.</a:t>
            </a:r>
            <a:endParaRPr lang="en-US" sz="1600" dirty="0"/>
          </a:p>
        </p:txBody>
      </p:sp>
      <p:pic>
        <p:nvPicPr>
          <p:cNvPr id="10" name="Picture 2" descr="D:\CollegeWork\SR Design\systemle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7772400" y="8382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1524000"/>
            <a:ext cx="1828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Disable Interrupts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19050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Send Burst &amp; Stamp Time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191000" y="25146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Enable Interrupts</a:t>
            </a:r>
            <a:endParaRPr lang="en-US" sz="1600" dirty="0"/>
          </a:p>
        </p:txBody>
      </p:sp>
      <p:sp>
        <p:nvSpPr>
          <p:cNvPr id="15" name="Flowchart: Decision 14"/>
          <p:cNvSpPr/>
          <p:nvPr/>
        </p:nvSpPr>
        <p:spPr>
          <a:xfrm>
            <a:off x="4114800" y="2971800"/>
            <a:ext cx="19812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Did Interrupt Occur?</a:t>
            </a:r>
            <a:endParaRPr lang="en-US" sz="1600" dirty="0"/>
          </a:p>
        </p:txBody>
      </p:sp>
      <p:sp>
        <p:nvSpPr>
          <p:cNvPr id="16" name="Flowchart: Decision 15"/>
          <p:cNvSpPr/>
          <p:nvPr/>
        </p:nvSpPr>
        <p:spPr>
          <a:xfrm>
            <a:off x="3276600" y="3124200"/>
            <a:ext cx="6858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17" name="Flowchart: Decision 16"/>
          <p:cNvSpPr/>
          <p:nvPr/>
        </p:nvSpPr>
        <p:spPr>
          <a:xfrm>
            <a:off x="6324600" y="3124200"/>
            <a:ext cx="6858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895600" y="3886200"/>
            <a:ext cx="1447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Stamp Time</a:t>
            </a:r>
            <a:endParaRPr lang="en-US" sz="1600" dirty="0"/>
          </a:p>
        </p:txBody>
      </p:sp>
      <p:sp>
        <p:nvSpPr>
          <p:cNvPr id="20" name="Flowchart: Decision 19"/>
          <p:cNvSpPr/>
          <p:nvPr/>
        </p:nvSpPr>
        <p:spPr>
          <a:xfrm>
            <a:off x="2514600" y="4267200"/>
            <a:ext cx="2209800" cy="1219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Are Both Interrupts Handled?</a:t>
            </a:r>
            <a:endParaRPr lang="en-US" sz="1600" dirty="0"/>
          </a:p>
        </p:txBody>
      </p:sp>
      <p:sp>
        <p:nvSpPr>
          <p:cNvPr id="21" name="Flowchart: Decision 20"/>
          <p:cNvSpPr/>
          <p:nvPr/>
        </p:nvSpPr>
        <p:spPr>
          <a:xfrm>
            <a:off x="4876800" y="4572000"/>
            <a:ext cx="6858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22" name="Flowchart: Decision 21"/>
          <p:cNvSpPr/>
          <p:nvPr/>
        </p:nvSpPr>
        <p:spPr>
          <a:xfrm>
            <a:off x="1676400" y="4572000"/>
            <a:ext cx="6858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23" name="Flowchart: Process 22"/>
          <p:cNvSpPr/>
          <p:nvPr/>
        </p:nvSpPr>
        <p:spPr>
          <a:xfrm>
            <a:off x="5791200" y="4495800"/>
            <a:ext cx="14478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Transit Times</a:t>
            </a:r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7543800" y="4038600"/>
            <a:ext cx="1447800" cy="1371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to Database for Phone Transfer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12" idx="0"/>
          </p:cNvCxnSpPr>
          <p:nvPr/>
        </p:nvCxnSpPr>
        <p:spPr>
          <a:xfrm>
            <a:off x="5105400" y="13716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13" idx="0"/>
          </p:cNvCxnSpPr>
          <p:nvPr/>
        </p:nvCxnSpPr>
        <p:spPr>
          <a:xfrm>
            <a:off x="5105400" y="17526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>
            <a:off x="5105400" y="23622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2"/>
            <a:endCxn id="15" idx="0"/>
          </p:cNvCxnSpPr>
          <p:nvPr/>
        </p:nvCxnSpPr>
        <p:spPr>
          <a:xfrm>
            <a:off x="5105400" y="28194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1"/>
            <a:endCxn id="16" idx="3"/>
          </p:cNvCxnSpPr>
          <p:nvPr/>
        </p:nvCxnSpPr>
        <p:spPr>
          <a:xfrm flipH="1">
            <a:off x="3962400" y="3429000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3"/>
            <a:endCxn id="17" idx="1"/>
          </p:cNvCxnSpPr>
          <p:nvPr/>
        </p:nvCxnSpPr>
        <p:spPr>
          <a:xfrm>
            <a:off x="6096000" y="3429000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2"/>
            <a:endCxn id="19" idx="0"/>
          </p:cNvCxnSpPr>
          <p:nvPr/>
        </p:nvCxnSpPr>
        <p:spPr>
          <a:xfrm>
            <a:off x="3619500" y="37338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2"/>
            <a:endCxn id="20" idx="0"/>
          </p:cNvCxnSpPr>
          <p:nvPr/>
        </p:nvCxnSpPr>
        <p:spPr>
          <a:xfrm>
            <a:off x="3619500" y="4114800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1"/>
            <a:endCxn id="22" idx="3"/>
          </p:cNvCxnSpPr>
          <p:nvPr/>
        </p:nvCxnSpPr>
        <p:spPr>
          <a:xfrm flipH="1">
            <a:off x="2362200" y="4876800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0" idx="3"/>
            <a:endCxn id="21" idx="1"/>
          </p:cNvCxnSpPr>
          <p:nvPr/>
        </p:nvCxnSpPr>
        <p:spPr>
          <a:xfrm>
            <a:off x="4724400" y="4876800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1" idx="3"/>
            <a:endCxn id="23" idx="1"/>
          </p:cNvCxnSpPr>
          <p:nvPr/>
        </p:nvCxnSpPr>
        <p:spPr>
          <a:xfrm>
            <a:off x="5562600" y="4876800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3"/>
          </p:cNvCxnSpPr>
          <p:nvPr/>
        </p:nvCxnSpPr>
        <p:spPr>
          <a:xfrm>
            <a:off x="7239000" y="48768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267700" y="1600200"/>
            <a:ext cx="38100" cy="243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2" idx="3"/>
          </p:cNvCxnSpPr>
          <p:nvPr/>
        </p:nvCxnSpPr>
        <p:spPr>
          <a:xfrm flipH="1">
            <a:off x="6019800" y="1600200"/>
            <a:ext cx="22860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0"/>
          </p:cNvCxnSpPr>
          <p:nvPr/>
        </p:nvCxnSpPr>
        <p:spPr>
          <a:xfrm flipV="1">
            <a:off x="2019300" y="3048000"/>
            <a:ext cx="38100" cy="152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057400" y="2895600"/>
            <a:ext cx="30480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Communication To Phone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17</a:t>
            </a:fld>
            <a:endParaRPr lang="en-US" sz="1400" dirty="0"/>
          </a:p>
        </p:txBody>
      </p:sp>
      <p:pic>
        <p:nvPicPr>
          <p:cNvPr id="8" name="Picture 23" descr="Penguin Wireless N USB Adapter for GNU / Lin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2273300" cy="14509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1752600"/>
            <a:ext cx="349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ThinkPenguin</a:t>
            </a:r>
            <a:r>
              <a:rPr lang="en-US" i="1" dirty="0" smtClean="0"/>
              <a:t> Wireless N USB Adapter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2209800" y="396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Data Transfer Rate -  Up to 300Mbps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Security - WEP, WPA. WPA2, WPA-PSK/WPA2-PSK(TKIP/AES)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Required custom kernel module for 2.6.34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Driver was cross-compiled for ARM on separate Linux machine</a:t>
            </a:r>
          </a:p>
        </p:txBody>
      </p:sp>
      <p:pic>
        <p:nvPicPr>
          <p:cNvPr id="11" name="Picture 2" descr="D:\CollegeWork\SR Design\systemle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8153400" y="1143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Compressor Flow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Need two key parameters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Volumetric flow rate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Velocity is measured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Pipe diameter is known, thus hydraulic cross-section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P-V Diagram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Needed to begin diagnosis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1143000"/>
          </a:xfrm>
        </p:spPr>
        <p:txBody>
          <a:bodyPr/>
          <a:lstStyle/>
          <a:p>
            <a:r>
              <a:rPr lang="en-US" dirty="0" smtClean="0"/>
              <a:t>P-V Diagram</a:t>
            </a:r>
            <a:endParaRPr lang="en-US" dirty="0"/>
          </a:p>
        </p:txBody>
      </p:sp>
      <p:pic>
        <p:nvPicPr>
          <p:cNvPr id="8" name="Content Placeholder 7" descr="PV Card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442858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5257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766066" y="1567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A-B:  </a:t>
            </a:r>
            <a:r>
              <a:rPr lang="en-US" dirty="0" smtClean="0"/>
              <a:t>Re-Expansion</a:t>
            </a:r>
          </a:p>
        </p:txBody>
      </p:sp>
      <p:pic>
        <p:nvPicPr>
          <p:cNvPr id="12" name="Picture 11" descr="P-V 1 pist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5334000"/>
            <a:ext cx="1676400" cy="922310"/>
          </a:xfrm>
          <a:prstGeom prst="rect">
            <a:avLst/>
          </a:prstGeom>
        </p:spPr>
      </p:pic>
      <p:pic>
        <p:nvPicPr>
          <p:cNvPr id="13" name="Picture 12" descr="P-V 2 pist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038600"/>
            <a:ext cx="1676400" cy="841081"/>
          </a:xfrm>
          <a:prstGeom prst="rect">
            <a:avLst/>
          </a:prstGeom>
        </p:spPr>
      </p:pic>
      <p:pic>
        <p:nvPicPr>
          <p:cNvPr id="14" name="Picture 13" descr="P-V 3 pisto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2438400"/>
            <a:ext cx="1640589" cy="1066800"/>
          </a:xfrm>
          <a:prstGeom prst="rect">
            <a:avLst/>
          </a:prstGeom>
        </p:spPr>
      </p:pic>
      <p:pic>
        <p:nvPicPr>
          <p:cNvPr id="15" name="Picture 14" descr="P-V 4 pisto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1295400"/>
            <a:ext cx="1676400" cy="815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8200" y="2209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3440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20" name="Right Arrow 19"/>
          <p:cNvSpPr/>
          <p:nvPr/>
        </p:nvSpPr>
        <p:spPr>
          <a:xfrm rot="10800000">
            <a:off x="2209800" y="4267200"/>
            <a:ext cx="533400" cy="1524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2743200" y="5562600"/>
            <a:ext cx="533400" cy="1524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209800" y="2895600"/>
            <a:ext cx="533400" cy="1524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667000" y="1524000"/>
            <a:ext cx="533400" cy="1524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2133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B-C:  </a:t>
            </a:r>
            <a:r>
              <a:rPr lang="en-US" dirty="0" smtClean="0"/>
              <a:t>Gas Intake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C-D:  </a:t>
            </a:r>
            <a:r>
              <a:rPr lang="en-US" dirty="0" smtClean="0"/>
              <a:t>Compression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76400" y="495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D-A:  </a:t>
            </a:r>
            <a:r>
              <a:rPr lang="en-US" dirty="0" smtClean="0"/>
              <a:t>Gas Discharge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0199" y="685800"/>
            <a:ext cx="7543799" cy="56388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Scope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Project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Theoretical Rationale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r>
              <a:rPr lang="en-US" sz="2800" dirty="0" smtClean="0"/>
              <a:t>Constant Velocity Test Apparatus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9723" y="1371600"/>
            <a:ext cx="74742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669722" y="3505200"/>
            <a:ext cx="7474277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Diagnostic tools are already being used by GE for compressor performance, but they…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Are 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expensive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Are 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consuming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Require customer to power down compressor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Create a non-intrusive flow velocity measurement system to interface with 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Android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mobile phone application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2AEE25-EA84-4739-BEDC-49C1447D2411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of Project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69722" y="0"/>
            <a:ext cx="6331278" cy="7159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00200" y="0"/>
            <a:ext cx="704088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Scope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56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animBg="1"/>
      <p:bldP spid="11" grpId="0" uiExpand="1" build="p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Calculating Pressure in Pipe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00200" y="1295400"/>
            <a:ext cx="7391400" cy="4525963"/>
          </a:xfrm>
        </p:spPr>
        <p:txBody>
          <a:bodyPr/>
          <a:lstStyle/>
          <a:p>
            <a:r>
              <a:rPr lang="en-US" sz="2000" dirty="0" smtClean="0"/>
              <a:t>Pressure in P-V diagram is static pressure</a:t>
            </a:r>
          </a:p>
          <a:p>
            <a:r>
              <a:rPr lang="en-US" sz="2000" dirty="0" smtClean="0"/>
              <a:t>Relationship between static pressures and temperatures in compressible fluid: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s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:  temperature and static pressure in suction pipe near suction valve, respectively</a:t>
            </a:r>
          </a:p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d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d</a:t>
            </a:r>
            <a:r>
              <a:rPr lang="en-US" sz="2000" dirty="0" smtClean="0"/>
              <a:t>:  temperature and static pressure in discharge pipe near discharge valve, respectively</a:t>
            </a:r>
          </a:p>
          <a:p>
            <a:r>
              <a:rPr lang="en-US" sz="2000" dirty="0" smtClean="0"/>
              <a:t>Need ability to measure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d</a:t>
            </a:r>
            <a:r>
              <a:rPr lang="en-US" sz="2000" dirty="0" smtClean="0"/>
              <a:t> and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s</a:t>
            </a:r>
          </a:p>
          <a:p>
            <a:r>
              <a:rPr lang="en-US" sz="2000" dirty="0" smtClean="0"/>
              <a:t>Assume compressibility constant, </a:t>
            </a:r>
            <a:r>
              <a:rPr lang="el-GR" sz="2000" i="1" dirty="0" smtClean="0"/>
              <a:t>γ</a:t>
            </a:r>
            <a:r>
              <a:rPr lang="en-US" sz="2000" dirty="0" smtClean="0"/>
              <a:t> = 1.4 (air)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286000"/>
            <a:ext cx="203835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ston Diagram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267200"/>
            <a:ext cx="2809874" cy="2063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143000"/>
          </a:xfrm>
        </p:spPr>
        <p:txBody>
          <a:bodyPr/>
          <a:lstStyle/>
          <a:p>
            <a:r>
              <a:rPr lang="en-US" sz="4000" dirty="0" smtClean="0"/>
              <a:t>Pressure Drop in Pipe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00200" y="1295400"/>
            <a:ext cx="7391400" cy="4525963"/>
          </a:xfrm>
        </p:spPr>
        <p:txBody>
          <a:bodyPr/>
          <a:lstStyle/>
          <a:p>
            <a:r>
              <a:rPr lang="en-US" sz="1800" dirty="0" smtClean="0"/>
              <a:t>Pressure drop in pipe between valve and pressure gauge: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Where:</a:t>
            </a:r>
          </a:p>
          <a:p>
            <a:pPr lvl="1">
              <a:buNone/>
            </a:pPr>
            <a:r>
              <a:rPr lang="en-US" sz="1800" i="1" dirty="0" smtClean="0"/>
              <a:t>f</a:t>
            </a:r>
            <a:r>
              <a:rPr lang="en-US" sz="1800" dirty="0" smtClean="0"/>
              <a:t>  = Darcy friction factor</a:t>
            </a:r>
          </a:p>
          <a:p>
            <a:pPr lvl="1">
              <a:buNone/>
            </a:pPr>
            <a:r>
              <a:rPr lang="en-US" sz="1800" i="1" dirty="0" smtClean="0"/>
              <a:t>L</a:t>
            </a:r>
            <a:r>
              <a:rPr lang="en-US" sz="1800" dirty="0" smtClean="0"/>
              <a:t> = distance between valve and pressure gauge</a:t>
            </a:r>
          </a:p>
          <a:p>
            <a:pPr lvl="1">
              <a:buNone/>
            </a:pPr>
            <a:r>
              <a:rPr lang="en-US" sz="1800" i="1" dirty="0" smtClean="0"/>
              <a:t>D</a:t>
            </a:r>
            <a:r>
              <a:rPr lang="en-US" sz="1800" dirty="0" smtClean="0"/>
              <a:t> = hydraulic diameter of pipe</a:t>
            </a:r>
          </a:p>
          <a:p>
            <a:pPr lvl="1">
              <a:buNone/>
            </a:pPr>
            <a:r>
              <a:rPr lang="el-GR" sz="1800" i="1" dirty="0" smtClean="0"/>
              <a:t>ρ</a:t>
            </a:r>
            <a:r>
              <a:rPr lang="en-US" sz="1800" dirty="0" smtClean="0"/>
              <a:t> = density of the fluid</a:t>
            </a:r>
          </a:p>
          <a:p>
            <a:pPr lvl="1">
              <a:buNone/>
            </a:pPr>
            <a:r>
              <a:rPr lang="en-US" sz="1800" i="1" dirty="0" smtClean="0"/>
              <a:t>V</a:t>
            </a:r>
            <a:r>
              <a:rPr lang="en-US" sz="1800" dirty="0" smtClean="0"/>
              <a:t> = measured velocity of the fluid in the pipe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676400"/>
            <a:ext cx="3321926" cy="990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0" y="525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Pressure gauge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38800" y="4876800"/>
            <a:ext cx="152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4572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Suction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4572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Discharge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143000"/>
          </a:xfrm>
        </p:spPr>
        <p:txBody>
          <a:bodyPr/>
          <a:lstStyle/>
          <a:p>
            <a:r>
              <a:rPr lang="en-US" sz="4000" dirty="0" smtClean="0"/>
              <a:t>Pressure Drop in Pipe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00200" y="1295400"/>
            <a:ext cx="7391400" cy="4525963"/>
          </a:xfrm>
        </p:spPr>
        <p:txBody>
          <a:bodyPr/>
          <a:lstStyle/>
          <a:p>
            <a:r>
              <a:rPr lang="en-US" sz="2000" dirty="0" smtClean="0"/>
              <a:t>Darcy friction factor dependent on Reynolds Number: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i="1" dirty="0" smtClean="0"/>
              <a:t>µ </a:t>
            </a:r>
            <a:r>
              <a:rPr lang="en-US" sz="2000" dirty="0" smtClean="0"/>
              <a:t>= Dynamic viscosity of the fluid</a:t>
            </a:r>
          </a:p>
          <a:p>
            <a:r>
              <a:rPr lang="en-US" sz="2000" dirty="0" smtClean="0"/>
              <a:t>When considering laminar vs. turbulent flow, difference in pressure drop is small</a:t>
            </a:r>
          </a:p>
          <a:p>
            <a:pPr>
              <a:buNone/>
            </a:pPr>
            <a:r>
              <a:rPr lang="en-US" sz="2000" dirty="0" smtClean="0"/>
              <a:t>	- For turbulent cases that are close to laminar</a:t>
            </a:r>
          </a:p>
          <a:p>
            <a:r>
              <a:rPr lang="en-US" sz="2000" dirty="0" smtClean="0"/>
              <a:t>So assume laminar flow: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No need for Moody charts</a:t>
            </a:r>
          </a:p>
          <a:p>
            <a:pPr lvl="1"/>
            <a:r>
              <a:rPr lang="en-US" sz="1600" dirty="0" smtClean="0"/>
              <a:t>Preliminary diagnostic tool – no need for high precision</a:t>
            </a:r>
          </a:p>
          <a:p>
            <a:pPr lvl="1"/>
            <a:r>
              <a:rPr lang="en-US" sz="1600" dirty="0" smtClean="0"/>
              <a:t>Much simpler for operator and App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95800"/>
            <a:ext cx="990600" cy="7429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828800"/>
            <a:ext cx="1628775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143000"/>
          </a:xfrm>
        </p:spPr>
        <p:txBody>
          <a:bodyPr/>
          <a:lstStyle/>
          <a:p>
            <a:r>
              <a:rPr lang="en-US" sz="4000" dirty="0" smtClean="0"/>
              <a:t>Pressure Drop in Pipe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00200" y="1295400"/>
            <a:ext cx="7391400" cy="4525963"/>
          </a:xfrm>
        </p:spPr>
        <p:txBody>
          <a:bodyPr/>
          <a:lstStyle/>
          <a:p>
            <a:r>
              <a:rPr lang="en-US" sz="2400" dirty="0" smtClean="0"/>
              <a:t>Pressure drop in pipe resolves to: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Using common units:</a:t>
            </a:r>
          </a:p>
          <a:p>
            <a:pPr lvl="1"/>
            <a:endParaRPr lang="en-US" sz="2000" i="1" dirty="0" smtClean="0"/>
          </a:p>
          <a:p>
            <a:pPr lvl="1"/>
            <a:r>
              <a:rPr lang="en-US" sz="2000" i="1" dirty="0" smtClean="0"/>
              <a:t>L</a:t>
            </a:r>
            <a:r>
              <a:rPr lang="en-US" sz="2000" dirty="0" smtClean="0"/>
              <a:t> and </a:t>
            </a:r>
            <a:r>
              <a:rPr lang="en-US" sz="2000" i="1" dirty="0" smtClean="0"/>
              <a:t>D</a:t>
            </a:r>
            <a:r>
              <a:rPr lang="en-US" sz="2000" dirty="0" smtClean="0"/>
              <a:t> in inches, </a:t>
            </a:r>
            <a:r>
              <a:rPr lang="en-US" sz="2000" i="1" dirty="0" smtClean="0"/>
              <a:t>V</a:t>
            </a:r>
            <a:r>
              <a:rPr lang="en-US" sz="2000" dirty="0" smtClean="0"/>
              <a:t> in       , </a:t>
            </a:r>
            <a:r>
              <a:rPr lang="en-US" sz="2000" i="1" dirty="0" smtClean="0"/>
              <a:t>µ</a:t>
            </a:r>
            <a:r>
              <a:rPr lang="en-US" sz="2000" dirty="0" smtClean="0"/>
              <a:t> in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Thus, suction pressure:</a:t>
            </a:r>
          </a:p>
          <a:p>
            <a:pPr lvl="1"/>
            <a:endParaRPr lang="en-US" sz="20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828800"/>
            <a:ext cx="1905000" cy="93257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276600"/>
            <a:ext cx="699239" cy="76442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276600"/>
            <a:ext cx="273157" cy="6858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83360"/>
            <a:ext cx="3501683" cy="52204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220702"/>
            <a:ext cx="4005385" cy="1027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7162800" cy="1143000"/>
          </a:xfrm>
        </p:spPr>
        <p:txBody>
          <a:bodyPr/>
          <a:lstStyle/>
          <a:p>
            <a:r>
              <a:rPr lang="en-US" sz="3600" dirty="0" smtClean="0"/>
              <a:t>Generating P-V Curve Volumes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4495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410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5410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4495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</a:t>
            </a:r>
            <a:endParaRPr lang="en-US" sz="4000" b="1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562600"/>
            <a:ext cx="2971800" cy="49785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495800"/>
            <a:ext cx="1905000" cy="758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486400"/>
            <a:ext cx="2931990" cy="66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495800"/>
            <a:ext cx="2688648" cy="65722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37" name="Content Placeholder 36" descr="P-V-6.bmp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676400" y="990600"/>
            <a:ext cx="4495799" cy="2771383"/>
          </a:xfrm>
        </p:spPr>
      </p:pic>
      <p:sp>
        <p:nvSpPr>
          <p:cNvPr id="38" name="TextBox 37"/>
          <p:cNvSpPr txBox="1"/>
          <p:nvPr/>
        </p:nvSpPr>
        <p:spPr>
          <a:xfrm>
            <a:off x="2286000" y="3810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Fixed values</a:t>
            </a:r>
            <a:endParaRPr lang="en-US" sz="2800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0" y="3810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Live values</a:t>
            </a:r>
            <a:endParaRPr lang="en-US" sz="2800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6248400" y="1219200"/>
            <a:ext cx="2743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Nomenclature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B</a:t>
            </a:r>
            <a:r>
              <a:rPr lang="en-US" dirty="0" smtClean="0"/>
              <a:t>:  Bore diameter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L</a:t>
            </a:r>
            <a:r>
              <a:rPr lang="en-US" dirty="0" smtClean="0"/>
              <a:t>:  Stroke length</a:t>
            </a:r>
          </a:p>
          <a:p>
            <a:pPr>
              <a:buFont typeface="Arial" pitchFamily="34" charset="0"/>
              <a:buChar char="•"/>
            </a:pPr>
            <a:r>
              <a:rPr lang="en-US" i="1" dirty="0" err="1" smtClean="0"/>
              <a:t>r</a:t>
            </a:r>
            <a:r>
              <a:rPr lang="en-US" i="1" baseline="-25000" dirty="0" err="1" smtClean="0"/>
              <a:t>c</a:t>
            </a:r>
            <a:r>
              <a:rPr lang="en-US" dirty="0" smtClean="0"/>
              <a:t>:  compression ratio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l-GR" i="1" dirty="0" smtClean="0"/>
              <a:t>ω</a:t>
            </a:r>
            <a:r>
              <a:rPr lang="en-US" dirty="0" smtClean="0"/>
              <a:t>:</a:t>
            </a:r>
            <a:r>
              <a:rPr lang="en-US" i="1" dirty="0" smtClean="0"/>
              <a:t>  </a:t>
            </a:r>
            <a:r>
              <a:rPr lang="en-US" dirty="0" smtClean="0"/>
              <a:t>rotational speed (RPM)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TDC</a:t>
            </a:r>
            <a:r>
              <a:rPr lang="en-US" dirty="0" smtClean="0"/>
              <a:t>:  Top Dead Center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BDC</a:t>
            </a:r>
            <a:r>
              <a:rPr lang="en-US" dirty="0" smtClean="0"/>
              <a:t>:  Bottom Dead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4090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162800" cy="4525963"/>
          </a:xfrm>
        </p:spPr>
        <p:txBody>
          <a:bodyPr/>
          <a:lstStyle/>
          <a:p>
            <a:r>
              <a:rPr lang="en-US" sz="2600" dirty="0" smtClean="0"/>
              <a:t>Purpose of the app:</a:t>
            </a:r>
          </a:p>
          <a:p>
            <a:pPr lvl="1"/>
            <a:r>
              <a:rPr lang="en-US" sz="2600" dirty="0" smtClean="0"/>
              <a:t>To collect data from Single Board PC</a:t>
            </a:r>
          </a:p>
          <a:p>
            <a:pPr lvl="1"/>
            <a:r>
              <a:rPr lang="en-US" sz="2600" dirty="0" smtClean="0"/>
              <a:t>Store in database</a:t>
            </a:r>
          </a:p>
          <a:p>
            <a:pPr lvl="1"/>
            <a:r>
              <a:rPr lang="en-US" sz="2600" dirty="0" smtClean="0"/>
              <a:t>Make calculations and display Flow Rate and PV graph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25</a:t>
            </a:fld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3886200"/>
            <a:ext cx="406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543800" cy="4525963"/>
          </a:xfrm>
        </p:spPr>
        <p:txBody>
          <a:bodyPr/>
          <a:lstStyle/>
          <a:p>
            <a:r>
              <a:rPr lang="en-US" sz="2400" dirty="0" smtClean="0"/>
              <a:t>App currently takes user inputs and graphs a PV plot</a:t>
            </a:r>
          </a:p>
          <a:p>
            <a:pPr lvl="1"/>
            <a:r>
              <a:rPr lang="en-US" sz="2400" dirty="0" smtClean="0"/>
              <a:t>Inputs: T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0s</a:t>
            </a:r>
            <a:r>
              <a:rPr lang="en-US" sz="2400" dirty="0" smtClean="0"/>
              <a:t>, L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, select pipe size, select fluid</a:t>
            </a:r>
          </a:p>
          <a:p>
            <a:r>
              <a:rPr lang="en-US" sz="2400" dirty="0" smtClean="0"/>
              <a:t>Still perfecting equation implementations to make as accurate a graph as possible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26</a:t>
            </a:fld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1800" y="3810000"/>
            <a:ext cx="3601720" cy="2161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10000"/>
            <a:ext cx="3601720" cy="216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minimize user inputs, lookup tables were coded into the database </a:t>
            </a:r>
          </a:p>
          <a:p>
            <a:pPr>
              <a:buNone/>
            </a:pPr>
            <a:r>
              <a:rPr lang="en-US" sz="2400" dirty="0" smtClean="0"/>
              <a:t>					</a:t>
            </a:r>
          </a:p>
          <a:p>
            <a:pPr>
              <a:buNone/>
            </a:pPr>
            <a:r>
              <a:rPr lang="en-US" sz="2400" dirty="0" smtClean="0"/>
              <a:t>Schedule 40 Pipe Sizes	Air Density Table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352800"/>
            <a:ext cx="3362662" cy="2924530"/>
          </a:xfrm>
          <a:prstGeom prst="rect">
            <a:avLst/>
          </a:prstGeom>
        </p:spPr>
      </p:pic>
      <p:pic>
        <p:nvPicPr>
          <p:cNvPr id="1026" name="Picture 2" descr="C:\Users\Luis\Desktop\ai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540" y="3339353"/>
            <a:ext cx="3089921" cy="32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27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Adding security measures when looking at old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Sending data via email or web server when internet available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Adding lookup table of known compressor specs, so user inputs compressor model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28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Attaching: Mounting and Housing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29</a:t>
            </a:fld>
            <a:endParaRPr lang="en-US" sz="1400" dirty="0"/>
          </a:p>
        </p:txBody>
      </p:sp>
      <p:pic>
        <p:nvPicPr>
          <p:cNvPr id="8" name="Content Placeholder 11"/>
          <p:cNvPicPr>
            <a:picLocks/>
          </p:cNvPicPr>
          <p:nvPr/>
        </p:nvPicPr>
        <p:blipFill>
          <a:blip r:embed="rId2" cstate="print"/>
          <a:srcRect l="4398" t="32665" r="17836" b="36675"/>
          <a:stretch>
            <a:fillRect/>
          </a:stretch>
        </p:blipFill>
        <p:spPr bwMode="auto">
          <a:xfrm>
            <a:off x="2622176" y="3977609"/>
            <a:ext cx="5181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3" cstate="print"/>
          <a:srcRect l="70192" t="17697" r="10897" b="64847"/>
          <a:stretch/>
        </p:blipFill>
        <p:spPr bwMode="auto">
          <a:xfrm>
            <a:off x="2247900" y="1524000"/>
            <a:ext cx="5867400" cy="16226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6876" y="5525398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Spring                     Vise                          Key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Loaded Clips            Attachment             Attachments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2150" y="3146612"/>
            <a:ext cx="643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Velcro          Quick Release         Nylon             Magnetics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Bands           Hose Clamps      interlocking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clamps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462" y="1349829"/>
            <a:ext cx="71628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Customer Needs</a:t>
            </a:r>
          </a:p>
          <a:p>
            <a:pPr lvl="1">
              <a:buFont typeface="Calibri" pitchFamily="34" charset="0"/>
              <a:buChar char="–"/>
            </a:pPr>
            <a:r>
              <a:rPr lang="en-US" sz="2200" dirty="0"/>
              <a:t>N</a:t>
            </a:r>
            <a:r>
              <a:rPr lang="en-US" sz="2200" dirty="0" smtClean="0"/>
              <a:t>o </a:t>
            </a:r>
            <a:r>
              <a:rPr lang="en-US" sz="2200" dirty="0"/>
              <a:t>modifications to pipes; non-intrusive </a:t>
            </a:r>
            <a:r>
              <a:rPr lang="en-US" sz="2200" dirty="0" smtClean="0"/>
              <a:t>method</a:t>
            </a:r>
          </a:p>
          <a:p>
            <a:pPr lvl="1">
              <a:buFont typeface="Calibri" pitchFamily="34" charset="0"/>
              <a:buChar char="–"/>
            </a:pPr>
            <a:r>
              <a:rPr lang="en-US" sz="2200" dirty="0" smtClean="0"/>
              <a:t>Transfer data wirelessly to an Android phone</a:t>
            </a:r>
          </a:p>
          <a:p>
            <a:pPr lvl="1">
              <a:buFont typeface="Calibri" pitchFamily="34" charset="0"/>
              <a:buChar char="–"/>
            </a:pPr>
            <a:r>
              <a:rPr lang="en-US" sz="2200" dirty="0" smtClean="0"/>
              <a:t>Software </a:t>
            </a:r>
            <a:r>
              <a:rPr lang="en-US" sz="2200" dirty="0"/>
              <a:t>must collect, store and display </a:t>
            </a:r>
            <a:r>
              <a:rPr lang="en-US" sz="2200" dirty="0" smtClean="0"/>
              <a:t>data</a:t>
            </a:r>
          </a:p>
          <a:p>
            <a:pPr lvl="1">
              <a:buFont typeface="Calibri" pitchFamily="34" charset="0"/>
              <a:buChar char="–"/>
            </a:pPr>
            <a:r>
              <a:rPr lang="en-US" sz="2200" dirty="0" smtClean="0"/>
              <a:t>Assembly time less than 5 minutes</a:t>
            </a:r>
          </a:p>
          <a:p>
            <a:pPr lvl="1">
              <a:buFont typeface="Calibri" pitchFamily="34" charset="0"/>
              <a:buChar char="–"/>
            </a:pPr>
            <a:r>
              <a:rPr lang="en-US" sz="2200" dirty="0"/>
              <a:t>Working </a:t>
            </a:r>
            <a:r>
              <a:rPr lang="en-US" sz="2200" dirty="0" smtClean="0"/>
              <a:t>demo</a:t>
            </a:r>
            <a:endParaRPr lang="en-US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9723" y="1371600"/>
            <a:ext cx="74742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040880" cy="1371600"/>
          </a:xfrm>
        </p:spPr>
        <p:txBody>
          <a:bodyPr/>
          <a:lstStyle/>
          <a:p>
            <a:r>
              <a:rPr lang="en-US" dirty="0" smtClean="0"/>
              <a:t>Scope of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1504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Selection for Mounting and Housing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30</a:t>
            </a:fld>
            <a:endParaRPr lang="en-US" sz="1400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651797192"/>
              </p:ext>
            </p:extLst>
          </p:nvPr>
        </p:nvGraphicFramePr>
        <p:xfrm>
          <a:off x="1676400" y="1524000"/>
          <a:ext cx="7086600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838200"/>
                <a:gridCol w="1143000"/>
                <a:gridCol w="762000"/>
                <a:gridCol w="1066800"/>
                <a:gridCol w="1035294"/>
                <a:gridCol w="1022106"/>
              </a:tblGrid>
              <a:tr h="28847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Pugh 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Matrix for Clamping System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5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Design Features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Current Methods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Velcro Bands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Quick Release Clamps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Interlocking Clamps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Magnetics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Importance Rating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6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Lead Time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6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Installation Time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6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Functionality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Usability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-9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52.94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81.02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-89.48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16.90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99" marR="46599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5791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Same process done with housing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98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Final Concept and Results: Mounting 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Results</a:t>
            </a:r>
          </a:p>
          <a:p>
            <a:r>
              <a:rPr lang="en-US" dirty="0" smtClean="0"/>
              <a:t>Satisfies customer requirement</a:t>
            </a:r>
          </a:p>
          <a:p>
            <a:r>
              <a:rPr lang="en-US" dirty="0" smtClean="0"/>
              <a:t>Needed modification</a:t>
            </a:r>
          </a:p>
          <a:p>
            <a:pPr lvl="1"/>
            <a:r>
              <a:rPr lang="en-US" dirty="0" smtClean="0"/>
              <a:t>Threaded holes needed to be unthreaded</a:t>
            </a:r>
          </a:p>
          <a:p>
            <a:pPr lvl="1"/>
            <a:r>
              <a:rPr lang="en-US" dirty="0" smtClean="0"/>
              <a:t>Testing used two right sided clamping attachment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31</a:t>
            </a:fld>
            <a:endParaRPr lang="en-US" sz="1400" dirty="0"/>
          </a:p>
        </p:txBody>
      </p:sp>
      <p:pic>
        <p:nvPicPr>
          <p:cNvPr id="14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020" y="3116580"/>
            <a:ext cx="452628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2465294" y="2057400"/>
            <a:ext cx="1039906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65294" y="5715000"/>
            <a:ext cx="1039906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57718" y="2286000"/>
            <a:ext cx="1071282" cy="137160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57718" y="4038600"/>
            <a:ext cx="1071282" cy="152400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766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Steel Plates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159573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Release</a:t>
            </a:r>
          </a:p>
          <a:p>
            <a:r>
              <a:rPr lang="en-US" dirty="0" smtClean="0"/>
              <a:t>Clamp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525333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Release</a:t>
            </a:r>
          </a:p>
          <a:p>
            <a:r>
              <a:rPr lang="en-US" dirty="0" smtClean="0"/>
              <a:t>Clamp</a:t>
            </a:r>
          </a:p>
        </p:txBody>
      </p:sp>
    </p:spTree>
    <p:extLst>
      <p:ext uri="{BB962C8B-B14F-4D97-AF65-F5344CB8AC3E}">
        <p14:creationId xmlns:p14="http://schemas.microsoft.com/office/powerpoint/2010/main" xmlns="" val="18581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Concept and Results: </a:t>
            </a:r>
            <a:r>
              <a:rPr lang="en-US" dirty="0" smtClean="0"/>
              <a:t>Housing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Final Concept</a:t>
            </a:r>
          </a:p>
          <a:p>
            <a:pPr lvl="1"/>
            <a:r>
              <a:rPr lang="en-US" sz="1800" dirty="0" smtClean="0"/>
              <a:t>Aluminum</a:t>
            </a:r>
          </a:p>
          <a:p>
            <a:pPr lvl="1"/>
            <a:r>
              <a:rPr lang="en-US" sz="1800" dirty="0" smtClean="0"/>
              <a:t>Has a ledge for bread boards (not shown)</a:t>
            </a:r>
          </a:p>
          <a:p>
            <a:pPr lvl="1"/>
            <a:r>
              <a:rPr lang="en-US" sz="1800" dirty="0" smtClean="0"/>
              <a:t>Fan for cooling</a:t>
            </a:r>
          </a:p>
          <a:p>
            <a:pPr lvl="1"/>
            <a:r>
              <a:rPr lang="en-US" sz="1800" dirty="0" smtClean="0"/>
              <a:t>Vents (Not shown)</a:t>
            </a:r>
          </a:p>
          <a:p>
            <a:pPr lvl="1"/>
            <a:r>
              <a:rPr lang="en-US" sz="1800" dirty="0" smtClean="0"/>
              <a:t>Four legs </a:t>
            </a:r>
          </a:p>
          <a:p>
            <a:pPr lvl="1"/>
            <a:r>
              <a:rPr lang="en-US" sz="1800" dirty="0" smtClean="0"/>
              <a:t>Top</a:t>
            </a:r>
          </a:p>
          <a:p>
            <a:pPr marL="0" indent="0">
              <a:buNone/>
            </a:pPr>
            <a:r>
              <a:rPr lang="en-US" sz="2200" dirty="0" smtClean="0"/>
              <a:t>Results</a:t>
            </a:r>
          </a:p>
          <a:p>
            <a:r>
              <a:rPr lang="en-US" sz="1800" dirty="0"/>
              <a:t>Satisfies customer requirement</a:t>
            </a:r>
          </a:p>
          <a:p>
            <a:r>
              <a:rPr lang="en-US" sz="1800" dirty="0" smtClean="0"/>
              <a:t>Needed modification</a:t>
            </a:r>
          </a:p>
          <a:p>
            <a:pPr lvl="1"/>
            <a:r>
              <a:rPr lang="en-US" sz="1800" dirty="0" smtClean="0"/>
              <a:t>Needed longer legs</a:t>
            </a:r>
            <a:endParaRPr lang="en-US" sz="18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Scope </a:t>
            </a:r>
            <a:r>
              <a:rPr lang="en-US" sz="1600" dirty="0">
                <a:solidFill>
                  <a:prstClr val="black"/>
                </a:solidFill>
              </a:rPr>
              <a:t>of Project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Functional Diagram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Sensor Selection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Processing and Communication 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Theoretical Rationale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Mobile Application</a:t>
            </a:r>
          </a:p>
          <a:p>
            <a:pPr marL="0" lvl="0" indent="0">
              <a:buNone/>
            </a:pPr>
            <a:r>
              <a:rPr lang="en-US" sz="1600" dirty="0" smtClean="0">
                <a:solidFill>
                  <a:prstClr val="white"/>
                </a:solidFill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Budget</a:t>
            </a:r>
            <a:endParaRPr lang="en-US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34889-1EE5-4158-B64D-E2BD05F5F549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32</a:t>
            </a:fld>
            <a:endParaRPr lang="en-US" sz="140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676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14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Constant Velocity Test Apparatus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33</a:t>
            </a:fld>
            <a:endParaRPr lang="en-US" sz="1400" dirty="0"/>
          </a:p>
        </p:txBody>
      </p:sp>
      <p:pic>
        <p:nvPicPr>
          <p:cNvPr id="13" name="Picture" descr="A description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76400" y="4800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2 Ball Valves (3 total states)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Variac</a:t>
            </a:r>
            <a:r>
              <a:rPr lang="en-US" sz="2800" dirty="0" smtClean="0"/>
              <a:t> (for variable voltage output) at 3 voltages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30 minutes for steady state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871213">
            <a:off x="4724060" y="3580529"/>
            <a:ext cx="13716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Apparatus Calibration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34</a:t>
            </a:fld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5561400"/>
              </p:ext>
            </p:extLst>
          </p:nvPr>
        </p:nvGraphicFramePr>
        <p:xfrm>
          <a:off x="1676400" y="1600200"/>
          <a:ext cx="7183410" cy="578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052"/>
                <a:gridCol w="1842824"/>
                <a:gridCol w="1814267"/>
                <a:gridCol w="1814267"/>
              </a:tblGrid>
              <a:tr h="297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Flow Situation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Both Closed 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First Open 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Both Open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</a:tr>
              <a:tr h="281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Velocity (ft/s)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1.4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1.0 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0.7 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4879112"/>
              </p:ext>
            </p:extLst>
          </p:nvPr>
        </p:nvGraphicFramePr>
        <p:xfrm>
          <a:off x="1676400" y="2819400"/>
          <a:ext cx="7152166" cy="53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013"/>
                <a:gridCol w="1778192"/>
                <a:gridCol w="1778192"/>
                <a:gridCol w="1785769"/>
              </a:tblGrid>
              <a:tr h="274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Voltage (VAC)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60  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90 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120 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</a:tr>
              <a:tr h="250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Velocity (ft/s</a:t>
                      </a:r>
                      <a:r>
                        <a:rPr lang="en-US" sz="1700" dirty="0">
                          <a:effectLst/>
                        </a:rPr>
                        <a:t>)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0.8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0.9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1.4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958771"/>
              </p:ext>
            </p:extLst>
          </p:nvPr>
        </p:nvGraphicFramePr>
        <p:xfrm>
          <a:off x="1676400" y="4114800"/>
          <a:ext cx="7156708" cy="1297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537"/>
                <a:gridCol w="590963"/>
                <a:gridCol w="751583"/>
                <a:gridCol w="688699"/>
                <a:gridCol w="563687"/>
                <a:gridCol w="751583"/>
                <a:gridCol w="688699"/>
                <a:gridCol w="563687"/>
                <a:gridCol w="751583"/>
                <a:gridCol w="563687"/>
              </a:tblGrid>
              <a:tr h="5011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Flow Situation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Both Closed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First Open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Both Open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Voltage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120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</a:tr>
              <a:tr h="437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Velocity (ft/s)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0.8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1.2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1.4</a:t>
                      </a:r>
                      <a:endParaRPr lang="en-US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0.8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1.0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0.6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0.7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450" marR="97450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24200" y="2209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velocity due to opened ball valves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3429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velocity due to supply voltage level (valves closed)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5486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velocity due to ball valves and supply voltage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35</a:t>
            </a:fld>
            <a:endParaRPr lang="en-US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47401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1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Signal Burst Proof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36</a:t>
            </a:fld>
            <a:endParaRPr lang="en-US" sz="1400" dirty="0"/>
          </a:p>
        </p:txBody>
      </p:sp>
      <p:pic>
        <p:nvPicPr>
          <p:cNvPr id="9" name="Picture 8" descr="D:\CollegeWork\SR Design\downstre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4572000" cy="223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CollegeWork\SR Design\upstrea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4572000" cy="223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19400" y="68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∆27.46µs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2362200"/>
            <a:ext cx="609600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0" y="2362200"/>
            <a:ext cx="685800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581400" y="1524000"/>
            <a:ext cx="7620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9400" y="2438400"/>
            <a:ext cx="5334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495800" y="4724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∆27.54µs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810000" y="5029200"/>
            <a:ext cx="609600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96000" y="5029200"/>
            <a:ext cx="685800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705600" y="5105400"/>
            <a:ext cx="5334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81400" y="4191000"/>
            <a:ext cx="7620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Data Acquisition Results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37</a:t>
            </a:fld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5105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~5000 measurements per second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Measurements taken on same setup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Measured data fairly consistent but off by quite a bit, believed to be caused by spikes in the supply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6096000" cy="43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Data Acquisition Results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38</a:t>
            </a:fld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1219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baseline="0" dirty="0" smtClean="0"/>
                        <a:t>up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t </a:t>
                      </a:r>
                      <a:r>
                        <a:rPr lang="en-US" i="0" baseline="0" dirty="0" smtClean="0"/>
                        <a:t>down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∆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35.48µs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19.36µs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16.12µs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83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i="1" dirty="0" smtClean="0"/>
              <a:t>t </a:t>
            </a:r>
            <a:r>
              <a:rPr lang="en-US" dirty="0" smtClean="0"/>
              <a:t>Values From Previous Graph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2057400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After accounting for propagation delay through circuitry, </a:t>
            </a:r>
            <a:r>
              <a:rPr lang="en-US" i="1" dirty="0" smtClean="0"/>
              <a:t>t</a:t>
            </a:r>
            <a:r>
              <a:rPr lang="en-US" dirty="0" smtClean="0"/>
              <a:t> up appears to be a valid value when comparing to signal burst proof scope shots   </a:t>
            </a:r>
          </a:p>
          <a:p>
            <a:endParaRPr lang="en-US" dirty="0" smtClean="0"/>
          </a:p>
          <a:p>
            <a:r>
              <a:rPr lang="en-US" dirty="0" smtClean="0"/>
              <a:t>35.48µs-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27.46µs=propagation delay of circuitry (to be later accounted for in calibration)</a:t>
            </a:r>
          </a:p>
          <a:p>
            <a:r>
              <a:rPr lang="en-US" dirty="0" smtClean="0"/>
              <a:t>   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From analyzing the circuit, supply spikes may be setting off the comparator too early for </a:t>
            </a:r>
            <a:r>
              <a:rPr lang="en-US" i="1" dirty="0" smtClean="0"/>
              <a:t>t</a:t>
            </a:r>
            <a:r>
              <a:rPr lang="en-US" dirty="0" smtClean="0"/>
              <a:t> down (each up and down are on different circuitry with same components)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Solution for proof: Use ∆</a:t>
            </a:r>
            <a:r>
              <a:rPr lang="en-US" i="1" dirty="0" smtClean="0"/>
              <a:t>t </a:t>
            </a:r>
            <a:r>
              <a:rPr lang="en-US" dirty="0" smtClean="0"/>
              <a:t>value (80 ns) obtained from signal burst proof scope shots along with measured</a:t>
            </a:r>
            <a:r>
              <a:rPr lang="en-US" i="1" dirty="0" smtClean="0"/>
              <a:t> t </a:t>
            </a:r>
            <a:r>
              <a:rPr lang="en-US" dirty="0" smtClean="0"/>
              <a:t>up value to obtain velocities</a:t>
            </a:r>
          </a:p>
        </p:txBody>
      </p:sp>
    </p:spTree>
    <p:extLst>
      <p:ext uri="{BB962C8B-B14F-4D97-AF65-F5344CB8AC3E}">
        <p14:creationId xmlns="" xmlns:p14="http://schemas.microsoft.com/office/powerpoint/2010/main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Data Acquisition Results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39</a:t>
            </a:fld>
            <a:endParaRPr lang="en-US" sz="1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6248400" cy="44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9800" y="5181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Used measured </a:t>
            </a:r>
            <a:r>
              <a:rPr lang="en-US" i="1" dirty="0" smtClean="0"/>
              <a:t>t</a:t>
            </a:r>
            <a:r>
              <a:rPr lang="en-US" dirty="0" smtClean="0"/>
              <a:t> up value along with ∆</a:t>
            </a:r>
            <a:r>
              <a:rPr lang="en-US" i="1" dirty="0" smtClean="0"/>
              <a:t>t </a:t>
            </a:r>
            <a:r>
              <a:rPr lang="en-US" dirty="0" smtClean="0"/>
              <a:t> value obtained from signal burst scope shots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Average percent error of 10.28%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162800" cy="1143000"/>
          </a:xfrm>
        </p:spPr>
        <p:txBody>
          <a:bodyPr/>
          <a:lstStyle/>
          <a:p>
            <a:r>
              <a:rPr lang="en-US" dirty="0" smtClean="0"/>
              <a:t>Functional 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038600" y="1219200"/>
            <a:ext cx="1828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System Powered Up, Transducers Mounted, Phone Connected Wirelessly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191000" y="2819400"/>
            <a:ext cx="1524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User Inputs Parameters To Phone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962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Acquisition Unit Sends and Receives Signals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505200" y="39624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Transit Time Differences Calculated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876800" y="39624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Transit Times Sent to Phone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3962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Phone Converts Transit Times to Velocity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7696200" y="3962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Phone Graphs to P-V Diagram and Displays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2"/>
            <a:endCxn id="10" idx="0"/>
          </p:cNvCxnSpPr>
          <p:nvPr/>
        </p:nvCxnSpPr>
        <p:spPr>
          <a:xfrm>
            <a:off x="4953000" y="25908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</p:cNvCxnSpPr>
          <p:nvPr/>
        </p:nvCxnSpPr>
        <p:spPr>
          <a:xfrm flipH="1">
            <a:off x="2590800" y="3200400"/>
            <a:ext cx="16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" idx="0"/>
          </p:cNvCxnSpPr>
          <p:nvPr/>
        </p:nvCxnSpPr>
        <p:spPr>
          <a:xfrm>
            <a:off x="2590800" y="3200400"/>
            <a:ext cx="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  <a:endCxn id="12" idx="1"/>
          </p:cNvCxnSpPr>
          <p:nvPr/>
        </p:nvCxnSpPr>
        <p:spPr>
          <a:xfrm>
            <a:off x="3352800" y="4419600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3"/>
            <a:endCxn id="13" idx="1"/>
          </p:cNvCxnSpPr>
          <p:nvPr/>
        </p:nvCxnSpPr>
        <p:spPr>
          <a:xfrm>
            <a:off x="4724400" y="4419600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6019800" y="4419600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15" idx="1"/>
          </p:cNvCxnSpPr>
          <p:nvPr/>
        </p:nvCxnSpPr>
        <p:spPr>
          <a:xfrm>
            <a:off x="7467600" y="4419600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2"/>
          </p:cNvCxnSpPr>
          <p:nvPr/>
        </p:nvCxnSpPr>
        <p:spPr>
          <a:xfrm>
            <a:off x="8382000" y="48768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590800" y="5257800"/>
            <a:ext cx="579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1" idx="2"/>
          </p:cNvCxnSpPr>
          <p:nvPr/>
        </p:nvCxnSpPr>
        <p:spPr>
          <a:xfrm flipV="1">
            <a:off x="2590800" y="4876800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71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600200" y="990600"/>
            <a:ext cx="3474720" cy="639762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600200"/>
            <a:ext cx="3733800" cy="3951288"/>
          </a:xfrm>
        </p:spPr>
        <p:txBody>
          <a:bodyPr/>
          <a:lstStyle/>
          <a:p>
            <a:r>
              <a:rPr lang="en-US" sz="1800" dirty="0" smtClean="0"/>
              <a:t>Instruments mount in roughly 2 minutes</a:t>
            </a:r>
          </a:p>
          <a:p>
            <a:r>
              <a:rPr lang="en-US" sz="1800" dirty="0" smtClean="0"/>
              <a:t>Signal is generated and received successfully</a:t>
            </a:r>
          </a:p>
          <a:p>
            <a:r>
              <a:rPr lang="en-US" sz="1800" dirty="0" smtClean="0"/>
              <a:t>Measurements accurate to 2 ns with use of the 500 MHz CPU timer</a:t>
            </a:r>
          </a:p>
          <a:p>
            <a:r>
              <a:rPr lang="en-US" sz="1800" dirty="0" smtClean="0"/>
              <a:t>~5000 measurements per second</a:t>
            </a:r>
          </a:p>
          <a:p>
            <a:r>
              <a:rPr lang="en-US" sz="1800" dirty="0" smtClean="0"/>
              <a:t>Flow rate displayed real-time</a:t>
            </a:r>
          </a:p>
          <a:p>
            <a:r>
              <a:rPr lang="en-US" sz="1800" dirty="0" smtClean="0"/>
              <a:t>P-V curve successfully plots live in the App</a:t>
            </a:r>
          </a:p>
          <a:p>
            <a:r>
              <a:rPr lang="en-US" sz="1800" dirty="0" smtClean="0"/>
              <a:t>Enclosure protects electronics, cooling fan works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334000" y="990600"/>
            <a:ext cx="3474720" cy="639762"/>
          </a:xfrm>
        </p:spPr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5334000" y="1600200"/>
            <a:ext cx="3810000" cy="4495800"/>
          </a:xfrm>
        </p:spPr>
        <p:txBody>
          <a:bodyPr/>
          <a:lstStyle/>
          <a:p>
            <a:r>
              <a:rPr lang="en-US" sz="1800" dirty="0" smtClean="0"/>
              <a:t>Housing could be made of lighter material (polymer, fiberglass, etc)</a:t>
            </a:r>
          </a:p>
          <a:p>
            <a:r>
              <a:rPr lang="en-US" sz="1800" dirty="0" smtClean="0"/>
              <a:t>Power supply (battery) needed, currently using lab’s variable DC supply</a:t>
            </a:r>
          </a:p>
          <a:p>
            <a:r>
              <a:rPr lang="en-US" sz="1800" dirty="0" smtClean="0"/>
              <a:t>Diagnose spikes in supply</a:t>
            </a:r>
          </a:p>
          <a:p>
            <a:r>
              <a:rPr lang="en-US" sz="1800" dirty="0" smtClean="0"/>
              <a:t>Finalize Wi-Fi connection between SBPC and phone</a:t>
            </a:r>
          </a:p>
          <a:p>
            <a:r>
              <a:rPr lang="en-US" sz="1800" dirty="0" smtClean="0"/>
              <a:t>Solder circuitry to euro card so that it may be secured within housing</a:t>
            </a:r>
          </a:p>
          <a:p>
            <a:r>
              <a:rPr lang="en-US" sz="1800" dirty="0" smtClean="0"/>
              <a:t>Re-calibrate electronics to obtain less percent error in measurements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0" y="0"/>
            <a:ext cx="1600200" cy="632460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/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40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41</a:t>
            </a:fld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810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  <p:pic>
        <p:nvPicPr>
          <p:cNvPr id="9" name="Picture 8" descr="api_618_natural_gas_compres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514600"/>
            <a:ext cx="4086225" cy="2828925"/>
          </a:xfrm>
          <a:prstGeom prst="rect">
            <a:avLst/>
          </a:prstGeom>
        </p:spPr>
      </p:pic>
      <p:pic>
        <p:nvPicPr>
          <p:cNvPr id="10" name="Picture 9" descr="Android 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133600"/>
            <a:ext cx="2743831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143000"/>
          </a:xfrm>
        </p:spPr>
        <p:txBody>
          <a:bodyPr/>
          <a:lstStyle/>
          <a:p>
            <a:r>
              <a:rPr lang="en-US" dirty="0" smtClean="0"/>
              <a:t>Supplementary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42</a:t>
            </a:fld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4648200"/>
            <a:ext cx="3124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Conclusion:</a:t>
            </a:r>
          </a:p>
          <a:p>
            <a:r>
              <a:rPr lang="en-US" dirty="0" smtClean="0"/>
              <a:t>May be useful for future design teams to explore, but not critical for initial development</a:t>
            </a:r>
            <a:endParaRPr lang="en-US" dirty="0"/>
          </a:p>
        </p:txBody>
      </p:sp>
      <p:pic>
        <p:nvPicPr>
          <p:cNvPr id="14" name="Content Placeholder 13" descr="Laminar vs Turb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199"/>
            <a:ext cx="3810000" cy="4915035"/>
          </a:xfrm>
        </p:spPr>
      </p:pic>
      <p:pic>
        <p:nvPicPr>
          <p:cNvPr id="15" name="Picture 14" descr="Laminar vs Turb 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0311" y="1371600"/>
            <a:ext cx="354938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Moody Chart</a:t>
            </a:r>
            <a:endParaRPr lang="en-US" dirty="0"/>
          </a:p>
        </p:txBody>
      </p:sp>
      <p:pic>
        <p:nvPicPr>
          <p:cNvPr id="11" name="Content Placeholder 10" descr="mood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032" y="1600200"/>
            <a:ext cx="6401136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GE Oil and Gas</a:t>
            </a:r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43</a:t>
            </a:fld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58000" y="5029200"/>
            <a:ext cx="304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038600" y="5029200"/>
            <a:ext cx="312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43200" y="50292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61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Ultrasonic Transducers?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Generate frequencies</a:t>
            </a:r>
          </a:p>
          <a:p>
            <a:pPr>
              <a:buNone/>
            </a:pPr>
            <a:r>
              <a:rPr lang="en-US" sz="2400" dirty="0" smtClean="0"/>
              <a:t>	~18 kHz and above by </a:t>
            </a:r>
          </a:p>
          <a:p>
            <a:pPr>
              <a:buNone/>
            </a:pPr>
            <a:r>
              <a:rPr lang="en-US" sz="2400" dirty="0" smtClean="0"/>
              <a:t>	turning electrical signals </a:t>
            </a:r>
          </a:p>
          <a:p>
            <a:pPr>
              <a:buNone/>
            </a:pPr>
            <a:r>
              <a:rPr lang="en-US" sz="2400" dirty="0" smtClean="0"/>
              <a:t>	into sound via </a:t>
            </a:r>
          </a:p>
          <a:p>
            <a:pPr>
              <a:buNone/>
            </a:pPr>
            <a:r>
              <a:rPr lang="en-US" sz="2400" dirty="0" smtClean="0"/>
              <a:t>	piezoelectric crystals</a:t>
            </a:r>
          </a:p>
          <a:p>
            <a:r>
              <a:rPr lang="en-US" sz="2400" dirty="0" smtClean="0"/>
              <a:t>Slowing of the ultrasonic signal is dictated by the properties of the medium, including its motion</a:t>
            </a:r>
          </a:p>
          <a:p>
            <a:r>
              <a:rPr lang="en-US" sz="2400" dirty="0" smtClean="0"/>
              <a:t>This slowing can be calculated using several methods</a:t>
            </a:r>
          </a:p>
          <a:p>
            <a:r>
              <a:rPr lang="en-US" sz="2400" dirty="0" smtClean="0"/>
              <a:t>Fulfills design spec. of </a:t>
            </a:r>
            <a:r>
              <a:rPr lang="en-US" sz="2400" dirty="0" err="1" smtClean="0"/>
              <a:t>unintrusive</a:t>
            </a:r>
            <a:r>
              <a:rPr lang="en-US" sz="2400" dirty="0" smtClean="0"/>
              <a:t> measurement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Budget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5</a:t>
            </a:fld>
            <a:endParaRPr 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82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Transit-Time Flow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6</a:t>
            </a:fld>
            <a:endParaRPr lang="en-US" sz="1400" dirty="0"/>
          </a:p>
        </p:txBody>
      </p:sp>
      <p:pic>
        <p:nvPicPr>
          <p:cNvPr id="8" name="Content Placeholder 3" descr="F1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801" b="666"/>
          <a:stretch>
            <a:fillRect/>
          </a:stretch>
        </p:blipFill>
        <p:spPr>
          <a:xfrm>
            <a:off x="2743200" y="1447800"/>
            <a:ext cx="5105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Transit-Time Flow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0200" y="1447800"/>
            <a:ext cx="7543800" cy="4525963"/>
          </a:xfrm>
        </p:spPr>
        <p:txBody>
          <a:bodyPr/>
          <a:lstStyle/>
          <a:p>
            <a:r>
              <a:rPr lang="en-US" sz="2400" dirty="0" smtClean="0"/>
              <a:t>Ultrasonic waves exit emitter A and are reflected off the inflection point into emitter B </a:t>
            </a:r>
          </a:p>
          <a:p>
            <a:r>
              <a:rPr lang="en-US" sz="2400" dirty="0" smtClean="0"/>
              <a:t>Signal is slowed based on fluid properties and velocity of flow</a:t>
            </a:r>
          </a:p>
          <a:p>
            <a:r>
              <a:rPr lang="en-US" sz="2400" dirty="0" smtClean="0"/>
              <a:t>Signal will flow faster in the direction of the flow</a:t>
            </a:r>
          </a:p>
          <a:p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4286250" cy="250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48200" y="4648200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Trans. 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572000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Trans.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3528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534400" y="3733800"/>
            <a:ext cx="76200" cy="1447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029200" y="36576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72350" y="3429000"/>
            <a:ext cx="161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Inflection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">
            <a:off x="2222729" y="5718484"/>
            <a:ext cx="2018462" cy="324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91000" y="5867400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Flow Direction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29400" y="4191000"/>
            <a:ext cx="1905000" cy="1905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00800" y="4876800"/>
            <a:ext cx="2286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V="1">
            <a:off x="6629400" y="4953000"/>
            <a:ext cx="152400" cy="381000"/>
          </a:xfrm>
          <a:prstGeom prst="arc">
            <a:avLst>
              <a:gd name="adj1" fmla="val 16200000"/>
              <a:gd name="adj2" fmla="val 5737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V="1">
            <a:off x="6934200" y="4876800"/>
            <a:ext cx="152400" cy="533400"/>
          </a:xfrm>
          <a:prstGeom prst="arc">
            <a:avLst>
              <a:gd name="adj1" fmla="val 16200000"/>
              <a:gd name="adj2" fmla="val 5737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V="1">
            <a:off x="7315200" y="4800600"/>
            <a:ext cx="152400" cy="685800"/>
          </a:xfrm>
          <a:prstGeom prst="arc">
            <a:avLst>
              <a:gd name="adj1" fmla="val 16200000"/>
              <a:gd name="adj2" fmla="val 5737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7772400" y="4724400"/>
            <a:ext cx="152400" cy="838200"/>
          </a:xfrm>
          <a:prstGeom prst="arc">
            <a:avLst>
              <a:gd name="adj1" fmla="val 16200000"/>
              <a:gd name="adj2" fmla="val 5737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8153400" y="4648200"/>
            <a:ext cx="152400" cy="990600"/>
          </a:xfrm>
          <a:prstGeom prst="arc">
            <a:avLst>
              <a:gd name="adj1" fmla="val 16200000"/>
              <a:gd name="adj2" fmla="val 5737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4495800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Trans. B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1143000"/>
          </a:xfrm>
        </p:spPr>
        <p:txBody>
          <a:bodyPr/>
          <a:lstStyle/>
          <a:p>
            <a:r>
              <a:rPr lang="en-US" dirty="0" smtClean="0"/>
              <a:t>Signal Burst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Scope of Project</a:t>
            </a:r>
          </a:p>
          <a:p>
            <a:pPr marL="0" indent="0">
              <a:buNone/>
            </a:pPr>
            <a:r>
              <a:rPr lang="en-US" sz="1600" dirty="0" smtClean="0"/>
              <a:t>Functional Diagram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Sensor Selection</a:t>
            </a:r>
          </a:p>
          <a:p>
            <a:pPr marL="0" indent="0">
              <a:buNone/>
            </a:pPr>
            <a:r>
              <a:rPr lang="en-US" sz="1600" dirty="0" smtClean="0"/>
              <a:t>Processing and Communication </a:t>
            </a:r>
          </a:p>
          <a:p>
            <a:pPr marL="0" indent="0">
              <a:buNone/>
            </a:pPr>
            <a:r>
              <a:rPr lang="en-US" sz="1600" dirty="0" smtClean="0"/>
              <a:t>Theoretical Rationale</a:t>
            </a:r>
          </a:p>
          <a:p>
            <a:pPr marL="0" indent="0">
              <a:buNone/>
            </a:pPr>
            <a:r>
              <a:rPr lang="en-US" sz="1600" dirty="0" smtClean="0"/>
              <a:t>Mobile Application</a:t>
            </a:r>
          </a:p>
          <a:p>
            <a:pPr marL="0" indent="0">
              <a:buNone/>
            </a:pPr>
            <a:r>
              <a:rPr lang="en-US" sz="1600" dirty="0" smtClean="0"/>
              <a:t>Mounting and Housing 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0200" y="1066800"/>
            <a:ext cx="7162800" cy="4525963"/>
          </a:xfrm>
        </p:spPr>
        <p:txBody>
          <a:bodyPr/>
          <a:lstStyle/>
          <a:p>
            <a:r>
              <a:rPr lang="en-US" sz="2400" dirty="0" smtClean="0"/>
              <a:t>Bursts of signal can be sent through </a:t>
            </a:r>
          </a:p>
          <a:p>
            <a:pPr>
              <a:buNone/>
            </a:pPr>
            <a:r>
              <a:rPr lang="en-US" sz="2400" dirty="0" smtClean="0"/>
              <a:t>	transducers with the microprocessor</a:t>
            </a:r>
          </a:p>
          <a:p>
            <a:pPr>
              <a:buNone/>
            </a:pPr>
            <a:r>
              <a:rPr lang="en-US" sz="2400" dirty="0" smtClean="0"/>
              <a:t>	waiting for input</a:t>
            </a:r>
          </a:p>
          <a:p>
            <a:r>
              <a:rPr lang="en-US" sz="2400" dirty="0" smtClean="0"/>
              <a:t>Used on Fuji </a:t>
            </a:r>
            <a:r>
              <a:rPr lang="en-US" sz="2400" dirty="0" err="1" smtClean="0"/>
              <a:t>Portaflow</a:t>
            </a:r>
            <a:r>
              <a:rPr lang="en-US" sz="2400" dirty="0" smtClean="0"/>
              <a:t> X ultrasonic flow meter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Shannon-</a:t>
            </a:r>
            <a:r>
              <a:rPr lang="en-US" sz="2400" dirty="0" err="1" smtClean="0"/>
              <a:t>Nyquist</a:t>
            </a:r>
            <a:r>
              <a:rPr lang="en-US" sz="2400" dirty="0" smtClean="0"/>
              <a:t> Theorem</a:t>
            </a:r>
          </a:p>
          <a:p>
            <a:r>
              <a:rPr lang="en-US" sz="2400" dirty="0" smtClean="0"/>
              <a:t>Reproduce the signal (red) and compare to</a:t>
            </a:r>
          </a:p>
          <a:p>
            <a:pPr>
              <a:buNone/>
            </a:pPr>
            <a:r>
              <a:rPr lang="en-US" sz="2400" dirty="0" smtClean="0"/>
              <a:t>	initial signal (blue)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25146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Cross Correlation Method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30799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105400" y="3276600"/>
            <a:ext cx="346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Δ</a:t>
            </a:r>
            <a:r>
              <a:rPr lang="en-US" sz="1400" dirty="0" smtClean="0"/>
              <a:t>t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81600" y="35814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19200"/>
            <a:ext cx="149662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143000"/>
          </a:xfrm>
        </p:spPr>
        <p:txBody>
          <a:bodyPr/>
          <a:lstStyle/>
          <a:p>
            <a:r>
              <a:rPr lang="en-US" sz="3600" dirty="0" smtClean="0"/>
              <a:t>Concepts for Data Acquisition Unit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Scope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Project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Functional Diagram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Sensor Selection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Processing and Communication 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Theoretical Rationale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Mobile Application</a:t>
            </a:r>
          </a:p>
          <a:p>
            <a:pPr marL="0" indent="0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Mounting and Housing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Unit</a:t>
            </a:r>
          </a:p>
          <a:p>
            <a:pPr marL="0" indent="0">
              <a:buNone/>
            </a:pPr>
            <a:r>
              <a:rPr lang="en-US" sz="1600" dirty="0" smtClean="0"/>
              <a:t>Test Apparatus</a:t>
            </a:r>
          </a:p>
          <a:p>
            <a:pPr marL="0" indent="0">
              <a:buNone/>
            </a:pPr>
            <a:r>
              <a:rPr lang="en-US" sz="1600" dirty="0" smtClean="0"/>
              <a:t>Budget</a:t>
            </a:r>
          </a:p>
          <a:p>
            <a:pPr marL="0" indent="0">
              <a:buNone/>
            </a:pPr>
            <a:r>
              <a:rPr lang="en-US" sz="1600" dirty="0" smtClean="0"/>
              <a:t>Conclusion</a:t>
            </a: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0D250E-A0F0-4D30-9C12-CEF7D76439D2}" type="datetime1">
              <a:rPr lang="en-US" sz="1400" smtClean="0"/>
              <a:pPr/>
              <a:t>4/12/2012</a:t>
            </a:fld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400" dirty="0" smtClean="0"/>
              <a:t>GE Oil and Gas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DED848-BB87-4C54-9D92-E5E39089A594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7010400" cy="4800600"/>
          </a:xfrm>
        </p:spPr>
        <p:txBody>
          <a:bodyPr/>
          <a:lstStyle/>
          <a:p>
            <a:r>
              <a:rPr lang="en-US" sz="2400" dirty="0" smtClean="0"/>
              <a:t>Single-board PC or Microcontroller Unit?</a:t>
            </a:r>
          </a:p>
          <a:p>
            <a:pPr lvl="1"/>
            <a:r>
              <a:rPr lang="en-US" sz="2400" dirty="0" smtClean="0"/>
              <a:t>Single-board PC contains a Field Programmable Gate Array</a:t>
            </a:r>
          </a:p>
          <a:p>
            <a:pPr lvl="1"/>
            <a:r>
              <a:rPr lang="en-US" sz="2400" dirty="0" smtClean="0"/>
              <a:t>More time to setup operating system on Single-board PC</a:t>
            </a:r>
          </a:p>
          <a:p>
            <a:r>
              <a:rPr lang="en-US" sz="2400" dirty="0" smtClean="0"/>
              <a:t>Wi-Fi or Bluetooth?</a:t>
            </a:r>
          </a:p>
          <a:p>
            <a:pPr lvl="1"/>
            <a:r>
              <a:rPr lang="en-US" sz="2400" dirty="0" smtClean="0"/>
              <a:t>Wi-Fi has greater range</a:t>
            </a:r>
          </a:p>
          <a:p>
            <a:pPr lvl="1"/>
            <a:r>
              <a:rPr lang="en-US" sz="2400" dirty="0" smtClean="0"/>
              <a:t>Added security with Wi-Fi</a:t>
            </a:r>
          </a:p>
        </p:txBody>
      </p:sp>
    </p:spTree>
    <p:extLst>
      <p:ext uri="{BB962C8B-B14F-4D97-AF65-F5344CB8AC3E}">
        <p14:creationId xmlns:p14="http://schemas.microsoft.com/office/powerpoint/2010/main" xmlns="" val="309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2769</Words>
  <Application>Microsoft Office PowerPoint</Application>
  <PresentationFormat>On-screen Show (4:3)</PresentationFormat>
  <Paragraphs>1092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Final Presentation</vt:lpstr>
      <vt:lpstr>Slide 1</vt:lpstr>
      <vt:lpstr>Agenda</vt:lpstr>
      <vt:lpstr>Scope of Project</vt:lpstr>
      <vt:lpstr>Functional Diagram</vt:lpstr>
      <vt:lpstr>What Are Ultrasonic Transducers?</vt:lpstr>
      <vt:lpstr>Transit-Time Flow Concept</vt:lpstr>
      <vt:lpstr>Transit-Time Flow Concept</vt:lpstr>
      <vt:lpstr>Signal Burst Method</vt:lpstr>
      <vt:lpstr>Concepts for Data Acquisition Unit</vt:lpstr>
      <vt:lpstr>System Level Diagram</vt:lpstr>
      <vt:lpstr>Signal Generation</vt:lpstr>
      <vt:lpstr>Signal Generation</vt:lpstr>
      <vt:lpstr>Signal Detection</vt:lpstr>
      <vt:lpstr>Signal Detection</vt:lpstr>
      <vt:lpstr>Data Acquisition Unit’s Processor</vt:lpstr>
      <vt:lpstr>Kernel Module</vt:lpstr>
      <vt:lpstr>Communication To Phone</vt:lpstr>
      <vt:lpstr>Compressor Flow Characteristics</vt:lpstr>
      <vt:lpstr>P-V Diagram</vt:lpstr>
      <vt:lpstr>Calculating Pressure in Pipe</vt:lpstr>
      <vt:lpstr>Pressure Drop in Pipe</vt:lpstr>
      <vt:lpstr>Pressure Drop in Pipe</vt:lpstr>
      <vt:lpstr>Pressure Drop in Pipe</vt:lpstr>
      <vt:lpstr>Generating P-V Curve Volumes</vt:lpstr>
      <vt:lpstr>Mobile Application</vt:lpstr>
      <vt:lpstr>Graphical User Interface</vt:lpstr>
      <vt:lpstr>Current Implementation</vt:lpstr>
      <vt:lpstr>Future Implementation</vt:lpstr>
      <vt:lpstr>Attaching: Mounting and Housing Unit</vt:lpstr>
      <vt:lpstr>Concept Selection for Mounting and Housing Unit</vt:lpstr>
      <vt:lpstr>Final Concept and Results: Mounting System</vt:lpstr>
      <vt:lpstr>Final Concept and Results: Housing Unit</vt:lpstr>
      <vt:lpstr>Constant Velocity Test Apparatus</vt:lpstr>
      <vt:lpstr>Flow Apparatus Calibration</vt:lpstr>
      <vt:lpstr>Budget</vt:lpstr>
      <vt:lpstr>Signal Burst Proof</vt:lpstr>
      <vt:lpstr>Data Acquisition Results</vt:lpstr>
      <vt:lpstr>Data Acquisition Results</vt:lpstr>
      <vt:lpstr>Data Acquisition Results</vt:lpstr>
      <vt:lpstr>Conclusions</vt:lpstr>
      <vt:lpstr>Slide 41</vt:lpstr>
      <vt:lpstr>Supplementary Information</vt:lpstr>
      <vt:lpstr>Moody Chart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Campion, Brae</dc:creator>
  <cp:lastModifiedBy>cmstest</cp:lastModifiedBy>
  <cp:revision>164</cp:revision>
  <dcterms:created xsi:type="dcterms:W3CDTF">2012-04-07T21:01:18Z</dcterms:created>
  <dcterms:modified xsi:type="dcterms:W3CDTF">2012-04-12T04:52:19Z</dcterms:modified>
</cp:coreProperties>
</file>